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6" r:id="rId2"/>
    <p:sldId id="257" r:id="rId3"/>
    <p:sldId id="258" r:id="rId4"/>
    <p:sldId id="267" r:id="rId5"/>
    <p:sldId id="268" r:id="rId6"/>
    <p:sldId id="264" r:id="rId7"/>
    <p:sldId id="261" r:id="rId8"/>
    <p:sldId id="262" r:id="rId9"/>
    <p:sldId id="263" r:id="rId10"/>
    <p:sldId id="259" r:id="rId11"/>
    <p:sldId id="260" r:id="rId12"/>
    <p:sldId id="270" r:id="rId13"/>
    <p:sldId id="265" r:id="rId14"/>
    <p:sldId id="269" r:id="rId15"/>
    <p:sldId id="26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404" autoAdjust="0"/>
  </p:normalViewPr>
  <p:slideViewPr>
    <p:cSldViewPr snapToGrid="0">
      <p:cViewPr>
        <p:scale>
          <a:sx n="42" d="100"/>
          <a:sy n="42" d="100"/>
        </p:scale>
        <p:origin x="293" y="96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4E418A-615A-4FA4-9758-F3A34791465E}" type="datetimeFigureOut">
              <a:rPr lang="en-US" smtClean="0"/>
              <a:t>10/5/2016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074955-FF73-44FA-9466-ABE705E05E53}" type="slidenum">
              <a:rPr lang="en-US" smtClean="0"/>
              <a:t>‹#›</a:t>
            </a:fld>
            <a:endParaRPr lang="en-US"/>
          </a:p>
        </p:txBody>
      </p:sp>
    </p:spTree>
    <p:extLst>
      <p:ext uri="{BB962C8B-B14F-4D97-AF65-F5344CB8AC3E}">
        <p14:creationId xmlns:p14="http://schemas.microsoft.com/office/powerpoint/2010/main" val="1924199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074955-FF73-44FA-9466-ABE705E05E53}" type="slidenum">
              <a:rPr lang="en-US" smtClean="0"/>
              <a:t>14</a:t>
            </a:fld>
            <a:endParaRPr lang="en-US"/>
          </a:p>
        </p:txBody>
      </p:sp>
    </p:spTree>
    <p:extLst>
      <p:ext uri="{BB962C8B-B14F-4D97-AF65-F5344CB8AC3E}">
        <p14:creationId xmlns:p14="http://schemas.microsoft.com/office/powerpoint/2010/main" val="39974916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10/5/2016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10/5/2016</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QDFK40UMotc&amp;index=2&amp;list=PL5uhJdhHBJRjfgHgFOPqj_yx-UzODmrA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tBG4M1YeDng&amp;index=4&amp;list=PL5uhJdhHBJRjfgHgFOPqj_yx-UzODmrAx"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Federalism</a:t>
            </a:r>
            <a:br>
              <a:rPr lang="en-US" dirty="0" smtClean="0"/>
            </a:br>
            <a:r>
              <a:rPr lang="en-US" dirty="0" smtClean="0"/>
              <a:t>Emergency management</a:t>
            </a:r>
            <a:endParaRPr lang="en-US" dirty="0"/>
          </a:p>
        </p:txBody>
      </p:sp>
      <p:sp>
        <p:nvSpPr>
          <p:cNvPr id="3" name="Subtitle 2"/>
          <p:cNvSpPr>
            <a:spLocks noGrp="1"/>
          </p:cNvSpPr>
          <p:nvPr>
            <p:ph type="subTitle" idx="1"/>
          </p:nvPr>
        </p:nvSpPr>
        <p:spPr/>
        <p:txBody>
          <a:bodyPr/>
          <a:lstStyle/>
          <a:p>
            <a:r>
              <a:rPr lang="en-US" dirty="0" smtClean="0"/>
              <a:t>Chapter 4</a:t>
            </a:r>
            <a:endParaRPr lang="en-US" dirty="0"/>
          </a:p>
        </p:txBody>
      </p:sp>
    </p:spTree>
    <p:extLst>
      <p:ext uri="{BB962C8B-B14F-4D97-AF65-F5344CB8AC3E}">
        <p14:creationId xmlns:p14="http://schemas.microsoft.com/office/powerpoint/2010/main" val="3995217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13775" y="474133"/>
            <a:ext cx="10364451" cy="1740561"/>
          </a:xfrm>
        </p:spPr>
        <p:txBody>
          <a:bodyPr>
            <a:normAutofit/>
          </a:bodyPr>
          <a:lstStyle/>
          <a:p>
            <a:r>
              <a:rPr lang="en-US" sz="3200" dirty="0" smtClean="0"/>
              <a:t>How does red tape potentially impact the effectiveness of emergency management?</a:t>
            </a:r>
            <a:endParaRPr lang="en-US" sz="3200" dirty="0"/>
          </a:p>
        </p:txBody>
      </p:sp>
      <p:sp>
        <p:nvSpPr>
          <p:cNvPr id="8" name="Content Placeholder 7"/>
          <p:cNvSpPr>
            <a:spLocks noGrp="1"/>
          </p:cNvSpPr>
          <p:nvPr>
            <p:ph sz="quarter" idx="13"/>
          </p:nvPr>
        </p:nvSpPr>
        <p:spPr/>
        <p:txBody>
          <a:bodyPr>
            <a:noAutofit/>
          </a:bodyPr>
          <a:lstStyle/>
          <a:p>
            <a:pPr>
              <a:lnSpc>
                <a:spcPct val="100000"/>
              </a:lnSpc>
              <a:spcBef>
                <a:spcPts val="0"/>
              </a:spcBef>
            </a:pPr>
            <a:r>
              <a:rPr lang="en-US" sz="2200" dirty="0"/>
              <a:t>The Red Cross “begged to be allowed to go [into New Orleans]” to distribute essential relief supplies but was prevented by government officials from doing so. FEMA confiscated critical emergency supplies, shipped by the hospital’s out-of-state private owner to assist the hospital’s 137 remaining patients, while the supplies were in transit to Methodist Hospital in New Orleans. “Those supplies were in fact taken from us by FEMA, and we were unable to get them to the hospital,” one hospital representative remarked. To avoid FEMA’s confiscatory actions, the owner sent a second shipment to Lafayette (130 miles from New Orleans) and had a private helicopter fly it directly to the rooftop of the hospital in New Orleans.</a:t>
            </a:r>
            <a:endParaRPr lang="en-US" sz="2200" dirty="0"/>
          </a:p>
        </p:txBody>
      </p:sp>
    </p:spTree>
    <p:extLst>
      <p:ext uri="{BB962C8B-B14F-4D97-AF65-F5344CB8AC3E}">
        <p14:creationId xmlns:p14="http://schemas.microsoft.com/office/powerpoint/2010/main" val="4223886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781305"/>
          </a:xfrm>
        </p:spPr>
        <p:txBody>
          <a:bodyPr>
            <a:normAutofit fontScale="90000"/>
          </a:bodyPr>
          <a:lstStyle/>
          <a:p>
            <a:r>
              <a:rPr lang="en-US" dirty="0"/>
              <a:t>How does red tape potentially impact the effectiveness of emergency management?</a:t>
            </a:r>
          </a:p>
        </p:txBody>
      </p:sp>
      <p:sp>
        <p:nvSpPr>
          <p:cNvPr id="3" name="Content Placeholder 2"/>
          <p:cNvSpPr>
            <a:spLocks noGrp="1"/>
          </p:cNvSpPr>
          <p:nvPr>
            <p:ph sz="quarter" idx="13"/>
          </p:nvPr>
        </p:nvSpPr>
        <p:spPr>
          <a:xfrm>
            <a:off x="913774" y="1490134"/>
            <a:ext cx="10363826" cy="4809066"/>
          </a:xfrm>
        </p:spPr>
        <p:txBody>
          <a:bodyPr>
            <a:normAutofit/>
          </a:bodyPr>
          <a:lstStyle/>
          <a:p>
            <a:pPr fontAlgn="base">
              <a:lnSpc>
                <a:spcPct val="100000"/>
              </a:lnSpc>
              <a:spcBef>
                <a:spcPts val="0"/>
              </a:spcBef>
            </a:pPr>
            <a:r>
              <a:rPr lang="en-US" dirty="0"/>
              <a:t>Perhaps the most stunning example of how a centralized federal bureaucracy is inherently ill-equipped to coordinate the direction of relief resources is what has become known as the “odyssey of the ice.” FEMA ordered 182 million pounds of ice to be delivered to stranded families and aid workers. Yet some of the ice ended up in Portland, Maine, more than 1,500 miles away from the disaster area. The cost of shipping and storing the 200-plus truckloads of the Portland-bound ice was $275,000</a:t>
            </a:r>
            <a:r>
              <a:rPr lang="en-US" dirty="0" smtClean="0"/>
              <a:t>…</a:t>
            </a:r>
          </a:p>
          <a:p>
            <a:pPr marL="0" indent="0" fontAlgn="base">
              <a:lnSpc>
                <a:spcPct val="100000"/>
              </a:lnSpc>
              <a:spcBef>
                <a:spcPts val="0"/>
              </a:spcBef>
              <a:buNone/>
            </a:pPr>
            <a:endParaRPr lang="en-US" dirty="0"/>
          </a:p>
          <a:p>
            <a:pPr fontAlgn="base">
              <a:lnSpc>
                <a:spcPct val="100000"/>
              </a:lnSpc>
              <a:spcBef>
                <a:spcPts val="0"/>
              </a:spcBef>
            </a:pPr>
            <a:r>
              <a:rPr lang="en-US" dirty="0"/>
              <a:t>A truckload of ice even ended up at the Reid Park Zoo in Tucson, Arizona. The driver of the ice truck got so many conflicting commands from government relief officials that he ended up traveling through 22 states without ever delivering a single bag of ice to a hurricane victim. Instead, he ended up donating it to the Tucson zoo to be enjoyed by the polar bears.</a:t>
            </a:r>
          </a:p>
          <a:p>
            <a:endParaRPr lang="en-US" dirty="0"/>
          </a:p>
        </p:txBody>
      </p:sp>
    </p:spTree>
    <p:extLst>
      <p:ext uri="{BB962C8B-B14F-4D97-AF65-F5344CB8AC3E}">
        <p14:creationId xmlns:p14="http://schemas.microsoft.com/office/powerpoint/2010/main" val="3758321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role of a disaster response committee?</a:t>
            </a:r>
            <a:endParaRPr lang="en-US" dirty="0"/>
          </a:p>
        </p:txBody>
      </p:sp>
      <p:sp>
        <p:nvSpPr>
          <p:cNvPr id="3" name="Content Placeholder 2"/>
          <p:cNvSpPr>
            <a:spLocks noGrp="1"/>
          </p:cNvSpPr>
          <p:nvPr>
            <p:ph sz="quarter" idx="13"/>
          </p:nvPr>
        </p:nvSpPr>
        <p:spPr/>
        <p:txBody>
          <a:bodyPr/>
          <a:lstStyle/>
          <a:p>
            <a:r>
              <a:rPr lang="en-US" dirty="0" smtClean="0">
                <a:hlinkClick r:id="rId2"/>
              </a:rPr>
              <a:t>Go to </a:t>
            </a:r>
            <a:r>
              <a:rPr lang="en-US" dirty="0" err="1" smtClean="0">
                <a:hlinkClick r:id="rId2"/>
              </a:rPr>
              <a:t>mrs.</a:t>
            </a:r>
            <a:r>
              <a:rPr lang="en-US" dirty="0" smtClean="0">
                <a:hlinkClick r:id="rId2"/>
              </a:rPr>
              <a:t> Tomlinson’s you tube channel</a:t>
            </a:r>
          </a:p>
          <a:p>
            <a:r>
              <a:rPr lang="en-US" dirty="0" smtClean="0">
                <a:hlinkClick r:id="rId2"/>
              </a:rPr>
              <a:t>Unit2 and watch video titled below</a:t>
            </a:r>
          </a:p>
          <a:p>
            <a:r>
              <a:rPr lang="en-US" dirty="0" smtClean="0">
                <a:hlinkClick r:id="rId2"/>
              </a:rPr>
              <a:t>Hurricane </a:t>
            </a:r>
            <a:r>
              <a:rPr lang="en-US" dirty="0">
                <a:hlinkClick r:id="rId2"/>
              </a:rPr>
              <a:t>Wilma Video - Miami Beach, Florida </a:t>
            </a:r>
            <a:endParaRPr lang="en-US" dirty="0"/>
          </a:p>
        </p:txBody>
      </p:sp>
    </p:spTree>
    <p:extLst>
      <p:ext uri="{BB962C8B-B14F-4D97-AF65-F5344CB8AC3E}">
        <p14:creationId xmlns:p14="http://schemas.microsoft.com/office/powerpoint/2010/main" val="3002380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661643"/>
          </a:xfrm>
        </p:spPr>
        <p:txBody>
          <a:bodyPr>
            <a:normAutofit fontScale="90000"/>
          </a:bodyPr>
          <a:lstStyle/>
          <a:p>
            <a:r>
              <a:rPr lang="en-US" dirty="0" smtClean="0"/>
              <a:t>Considering our hurricane Matthew reading and this political cartoon, how might Haiti’s recover effect be impacted?</a:t>
            </a:r>
            <a:endParaRPr lang="en-US" dirty="0"/>
          </a:p>
        </p:txBody>
      </p:sp>
      <p:pic>
        <p:nvPicPr>
          <p:cNvPr id="2050" name="Picture 2" descr="http://www.cartoonistgroup.com/properties/garrincha/art_images/cg5577b3959852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6061" y="1661510"/>
            <a:ext cx="10779878" cy="50854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0473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err="1" smtClean="0"/>
              <a:t>fema</a:t>
            </a:r>
            <a:r>
              <a:rPr lang="en-US" dirty="0" smtClean="0"/>
              <a:t> exactly?</a:t>
            </a:r>
            <a:endParaRPr lang="en-US" dirty="0"/>
          </a:p>
        </p:txBody>
      </p:sp>
      <p:sp>
        <p:nvSpPr>
          <p:cNvPr id="3" name="Content Placeholder 2"/>
          <p:cNvSpPr>
            <a:spLocks noGrp="1"/>
          </p:cNvSpPr>
          <p:nvPr>
            <p:ph sz="quarter" idx="13"/>
          </p:nvPr>
        </p:nvSpPr>
        <p:spPr>
          <a:xfrm>
            <a:off x="913774" y="2367092"/>
            <a:ext cx="3804530" cy="3424107"/>
          </a:xfrm>
        </p:spPr>
        <p:txBody>
          <a:bodyPr/>
          <a:lstStyle/>
          <a:p>
            <a:r>
              <a:rPr lang="en-US" b="1" dirty="0" smtClean="0">
                <a:hlinkClick r:id="rId3"/>
              </a:rPr>
              <a:t>Visit </a:t>
            </a:r>
            <a:r>
              <a:rPr lang="en-US" b="1" dirty="0" err="1" smtClean="0">
                <a:hlinkClick r:id="rId3"/>
              </a:rPr>
              <a:t>mrs.</a:t>
            </a:r>
            <a:r>
              <a:rPr lang="en-US" b="1" dirty="0" smtClean="0">
                <a:hlinkClick r:id="rId3"/>
              </a:rPr>
              <a:t> Tomlinson’s you tube channel</a:t>
            </a:r>
          </a:p>
          <a:p>
            <a:r>
              <a:rPr lang="en-US" b="1" dirty="0" smtClean="0">
                <a:hlinkClick r:id="rId3"/>
              </a:rPr>
              <a:t>Go to unit 2 and look for title below and watch</a:t>
            </a:r>
          </a:p>
          <a:p>
            <a:r>
              <a:rPr lang="en-US" b="1" dirty="0" smtClean="0">
                <a:hlinkClick r:id="rId3"/>
              </a:rPr>
              <a:t>President </a:t>
            </a:r>
            <a:r>
              <a:rPr lang="en-US" b="1" dirty="0">
                <a:hlinkClick r:id="rId3"/>
              </a:rPr>
              <a:t>of National Emergency Management Agency on FEMA </a:t>
            </a:r>
            <a:endParaRPr lang="en-US" b="1" dirty="0"/>
          </a:p>
        </p:txBody>
      </p:sp>
      <p:sp>
        <p:nvSpPr>
          <p:cNvPr id="4" name="Content Placeholder 3"/>
          <p:cNvSpPr>
            <a:spLocks noGrp="1"/>
          </p:cNvSpPr>
          <p:nvPr>
            <p:ph sz="quarter" idx="14"/>
          </p:nvPr>
        </p:nvSpPr>
        <p:spPr>
          <a:xfrm>
            <a:off x="5193792" y="1901952"/>
            <a:ext cx="6083808" cy="3889247"/>
          </a:xfrm>
        </p:spPr>
        <p:txBody>
          <a:bodyPr>
            <a:normAutofit/>
          </a:bodyPr>
          <a:lstStyle/>
          <a:p>
            <a:pPr marL="0" indent="0">
              <a:buNone/>
            </a:pPr>
            <a:r>
              <a:rPr lang="en-US" sz="2800" dirty="0" smtClean="0"/>
              <a:t>Take notes:</a:t>
            </a:r>
          </a:p>
          <a:p>
            <a:pPr marL="457200" indent="-457200">
              <a:buAutoNum type="arabicPeriod"/>
            </a:pPr>
            <a:r>
              <a:rPr lang="en-US" sz="2800" dirty="0" smtClean="0"/>
              <a:t>What does FEMA stand for?</a:t>
            </a:r>
            <a:br>
              <a:rPr lang="en-US" sz="2800" dirty="0" smtClean="0"/>
            </a:br>
            <a:endParaRPr lang="en-US" sz="2800" dirty="0" smtClean="0"/>
          </a:p>
          <a:p>
            <a:pPr marL="457200" indent="-457200">
              <a:buAutoNum type="arabicPeriod"/>
            </a:pPr>
            <a:r>
              <a:rPr lang="en-US" sz="2800" dirty="0" smtClean="0"/>
              <a:t>What is the role of </a:t>
            </a:r>
            <a:r>
              <a:rPr lang="en-US" sz="2800" dirty="0" err="1" smtClean="0"/>
              <a:t>fema</a:t>
            </a:r>
            <a:r>
              <a:rPr lang="en-US" sz="2800" dirty="0" smtClean="0"/>
              <a:t>?</a:t>
            </a:r>
          </a:p>
          <a:p>
            <a:pPr marL="457200" lvl="1" indent="0">
              <a:buNone/>
            </a:pPr>
            <a:r>
              <a:rPr lang="en-US" sz="2800" dirty="0" smtClean="0"/>
              <a:t>a. List the roles of </a:t>
            </a:r>
            <a:r>
              <a:rPr lang="en-US" sz="2800" dirty="0" err="1" smtClean="0"/>
              <a:t>fema</a:t>
            </a:r>
            <a:endParaRPr lang="en-US" sz="2800" dirty="0" smtClean="0"/>
          </a:p>
          <a:p>
            <a:pPr marL="457200" indent="-457200">
              <a:buAutoNum type="arabicPeriod"/>
            </a:pPr>
            <a:r>
              <a:rPr lang="en-US" sz="2800" dirty="0" smtClean="0"/>
              <a:t>When was it created?</a:t>
            </a:r>
            <a:endParaRPr lang="en-US" sz="2800" dirty="0"/>
          </a:p>
        </p:txBody>
      </p:sp>
    </p:spTree>
    <p:extLst>
      <p:ext uri="{BB962C8B-B14F-4D97-AF65-F5344CB8AC3E}">
        <p14:creationId xmlns:p14="http://schemas.microsoft.com/office/powerpoint/2010/main" val="199582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Slip</a:t>
            </a:r>
            <a:endParaRPr lang="en-US" dirty="0"/>
          </a:p>
        </p:txBody>
      </p:sp>
      <p:sp>
        <p:nvSpPr>
          <p:cNvPr id="3" name="Content Placeholder 2"/>
          <p:cNvSpPr>
            <a:spLocks noGrp="1"/>
          </p:cNvSpPr>
          <p:nvPr>
            <p:ph sz="quarter" idx="13"/>
          </p:nvPr>
        </p:nvSpPr>
        <p:spPr>
          <a:xfrm>
            <a:off x="913774" y="2011680"/>
            <a:ext cx="10363826" cy="3779519"/>
          </a:xfrm>
        </p:spPr>
        <p:txBody>
          <a:bodyPr/>
          <a:lstStyle/>
          <a:p>
            <a:r>
              <a:rPr lang="en-US" dirty="0" smtClean="0"/>
              <a:t>On a separate sheet of paper list the following:</a:t>
            </a:r>
          </a:p>
          <a:p>
            <a:pPr lvl="1"/>
            <a:r>
              <a:rPr lang="en-US" dirty="0" smtClean="0"/>
              <a:t>3 things you remember about our lesson on federalism and emergency management</a:t>
            </a:r>
          </a:p>
          <a:p>
            <a:pPr lvl="1"/>
            <a:r>
              <a:rPr lang="en-US" dirty="0" smtClean="0"/>
              <a:t>2 things you believe may prevent the government from providing direct aid to it’s people</a:t>
            </a:r>
          </a:p>
          <a:p>
            <a:pPr lvl="1"/>
            <a:r>
              <a:rPr lang="en-US" dirty="0" smtClean="0"/>
              <a:t>1 question you still have regarding federalism’s role in emergency management.</a:t>
            </a:r>
            <a:endParaRPr lang="en-US" dirty="0"/>
          </a:p>
        </p:txBody>
      </p:sp>
    </p:spTree>
    <p:extLst>
      <p:ext uri="{BB962C8B-B14F-4D97-AF65-F5344CB8AC3E}">
        <p14:creationId xmlns:p14="http://schemas.microsoft.com/office/powerpoint/2010/main" val="1895775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focus</a:t>
            </a:r>
            <a:endParaRPr lang="en-US" dirty="0"/>
          </a:p>
        </p:txBody>
      </p:sp>
      <p:sp>
        <p:nvSpPr>
          <p:cNvPr id="3" name="Content Placeholder 2"/>
          <p:cNvSpPr>
            <a:spLocks noGrp="1"/>
          </p:cNvSpPr>
          <p:nvPr>
            <p:ph sz="quarter" idx="13"/>
          </p:nvPr>
        </p:nvSpPr>
        <p:spPr/>
        <p:txBody>
          <a:bodyPr>
            <a:normAutofit fontScale="92500" lnSpcReduction="20000"/>
          </a:bodyPr>
          <a:lstStyle/>
          <a:p>
            <a:pPr marL="0" indent="0">
              <a:buNone/>
            </a:pPr>
            <a:r>
              <a:rPr lang="en-US" sz="2800" dirty="0" smtClean="0"/>
              <a:t>Objective: What does emergency management have to do with federalism?</a:t>
            </a:r>
          </a:p>
          <a:p>
            <a:pPr marL="0" indent="0">
              <a:buNone/>
            </a:pPr>
            <a:endParaRPr lang="en-US" sz="2800" dirty="0" smtClean="0"/>
          </a:p>
          <a:p>
            <a:pPr marL="0" indent="0">
              <a:buNone/>
            </a:pPr>
            <a:r>
              <a:rPr lang="en-US" sz="2800" dirty="0" smtClean="0"/>
              <a:t>Warm up question: Prior to a natural disaster, who if anyone, should be responsible for the preparedness of state or city? ( Explain why?)</a:t>
            </a:r>
          </a:p>
          <a:p>
            <a:pPr marL="0" indent="0">
              <a:buNone/>
            </a:pPr>
            <a:r>
              <a:rPr lang="en-US" sz="2800" dirty="0"/>
              <a:t>	</a:t>
            </a:r>
          </a:p>
        </p:txBody>
      </p:sp>
    </p:spTree>
    <p:extLst>
      <p:ext uri="{BB962C8B-B14F-4D97-AF65-F5344CB8AC3E}">
        <p14:creationId xmlns:p14="http://schemas.microsoft.com/office/powerpoint/2010/main" val="3383293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is emergency management?</a:t>
            </a:r>
            <a:endParaRPr lang="en-US" dirty="0"/>
          </a:p>
        </p:txBody>
      </p:sp>
      <p:sp>
        <p:nvSpPr>
          <p:cNvPr id="5" name="Text Placeholder 4"/>
          <p:cNvSpPr>
            <a:spLocks noGrp="1"/>
          </p:cNvSpPr>
          <p:nvPr>
            <p:ph type="body" idx="1"/>
          </p:nvPr>
        </p:nvSpPr>
        <p:spPr>
          <a:xfrm>
            <a:off x="777681" y="1924286"/>
            <a:ext cx="4873474" cy="917412"/>
          </a:xfrm>
        </p:spPr>
        <p:txBody>
          <a:bodyPr/>
          <a:lstStyle/>
          <a:p>
            <a:r>
              <a:rPr lang="en-US" sz="2400" b="1" dirty="0" smtClean="0"/>
              <a:t>should</a:t>
            </a:r>
            <a:r>
              <a:rPr lang="en-US" sz="2400" b="1" dirty="0"/>
              <a:t> the states be responsible for paying for disaster response? </a:t>
            </a:r>
            <a:endParaRPr lang="en-US" sz="2400" b="1" dirty="0"/>
          </a:p>
        </p:txBody>
      </p:sp>
      <p:sp>
        <p:nvSpPr>
          <p:cNvPr id="7" name="Content Placeholder 6"/>
          <p:cNvSpPr>
            <a:spLocks noGrp="1"/>
          </p:cNvSpPr>
          <p:nvPr>
            <p:ph sz="quarter" idx="13"/>
          </p:nvPr>
        </p:nvSpPr>
        <p:spPr>
          <a:xfrm>
            <a:off x="913775" y="2938123"/>
            <a:ext cx="5106027" cy="3507832"/>
          </a:xfrm>
        </p:spPr>
        <p:txBody>
          <a:bodyPr>
            <a:noAutofit/>
          </a:bodyPr>
          <a:lstStyle/>
          <a:p>
            <a:r>
              <a:rPr lang="en-US" sz="2400" dirty="0" smtClean="0"/>
              <a:t>Funding</a:t>
            </a:r>
          </a:p>
          <a:p>
            <a:r>
              <a:rPr lang="en-US" sz="2400" dirty="0" smtClean="0"/>
              <a:t>Preventative measures</a:t>
            </a:r>
          </a:p>
          <a:p>
            <a:r>
              <a:rPr lang="en-US" sz="2400" dirty="0" smtClean="0"/>
              <a:t>Public information</a:t>
            </a:r>
          </a:p>
          <a:p>
            <a:r>
              <a:rPr lang="en-US" sz="2400" dirty="0" smtClean="0"/>
              <a:t>Clean up recovery plan</a:t>
            </a:r>
          </a:p>
          <a:p>
            <a:r>
              <a:rPr lang="en-US" sz="2400" dirty="0" smtClean="0"/>
              <a:t>Medical care</a:t>
            </a:r>
          </a:p>
          <a:p>
            <a:r>
              <a:rPr lang="en-US" sz="2400" dirty="0" smtClean="0"/>
              <a:t>Needs (survival supplies)</a:t>
            </a:r>
          </a:p>
        </p:txBody>
      </p:sp>
      <p:sp>
        <p:nvSpPr>
          <p:cNvPr id="6" name="Text Placeholder 5"/>
          <p:cNvSpPr>
            <a:spLocks noGrp="1"/>
          </p:cNvSpPr>
          <p:nvPr>
            <p:ph type="body" sz="quarter" idx="3"/>
          </p:nvPr>
        </p:nvSpPr>
        <p:spPr>
          <a:xfrm>
            <a:off x="6396423" y="1783644"/>
            <a:ext cx="4881804" cy="767645"/>
          </a:xfrm>
        </p:spPr>
        <p:txBody>
          <a:bodyPr/>
          <a:lstStyle/>
          <a:p>
            <a:r>
              <a:rPr lang="en-US" b="1" dirty="0" smtClean="0"/>
              <a:t>Challenges faced?</a:t>
            </a:r>
            <a:endParaRPr lang="en-US" b="1" dirty="0"/>
          </a:p>
        </p:txBody>
      </p:sp>
      <p:sp>
        <p:nvSpPr>
          <p:cNvPr id="8" name="Content Placeholder 7"/>
          <p:cNvSpPr>
            <a:spLocks noGrp="1"/>
          </p:cNvSpPr>
          <p:nvPr>
            <p:ph sz="quarter" idx="14"/>
          </p:nvPr>
        </p:nvSpPr>
        <p:spPr>
          <a:xfrm>
            <a:off x="6172200" y="2551289"/>
            <a:ext cx="5105401" cy="4007555"/>
          </a:xfrm>
        </p:spPr>
        <p:txBody>
          <a:bodyPr>
            <a:normAutofit/>
          </a:bodyPr>
          <a:lstStyle/>
          <a:p>
            <a:pPr>
              <a:lnSpc>
                <a:spcPct val="110000"/>
              </a:lnSpc>
              <a:spcBef>
                <a:spcPts val="0"/>
              </a:spcBef>
            </a:pPr>
            <a:r>
              <a:rPr lang="en-US" sz="2400" dirty="0" smtClean="0"/>
              <a:t>Red tape</a:t>
            </a:r>
          </a:p>
          <a:p>
            <a:pPr>
              <a:lnSpc>
                <a:spcPct val="110000"/>
              </a:lnSpc>
              <a:spcBef>
                <a:spcPts val="0"/>
              </a:spcBef>
            </a:pPr>
            <a:r>
              <a:rPr lang="en-US" sz="2400" dirty="0" smtClean="0"/>
              <a:t>Resources?</a:t>
            </a:r>
          </a:p>
          <a:p>
            <a:pPr>
              <a:lnSpc>
                <a:spcPct val="110000"/>
              </a:lnSpc>
              <a:spcBef>
                <a:spcPts val="0"/>
              </a:spcBef>
            </a:pPr>
            <a:r>
              <a:rPr lang="en-US" sz="2400" dirty="0" smtClean="0"/>
              <a:t>Effectiveness to coordinate and  deliver supplies</a:t>
            </a:r>
          </a:p>
          <a:p>
            <a:pPr>
              <a:lnSpc>
                <a:spcPct val="110000"/>
              </a:lnSpc>
              <a:spcBef>
                <a:spcPts val="0"/>
              </a:spcBef>
            </a:pPr>
            <a:r>
              <a:rPr lang="en-US" sz="2400" dirty="0" smtClean="0"/>
              <a:t>State government officials giving the okay to accept relief</a:t>
            </a:r>
          </a:p>
          <a:p>
            <a:pPr>
              <a:lnSpc>
                <a:spcPct val="110000"/>
              </a:lnSpc>
              <a:spcBef>
                <a:spcPts val="0"/>
              </a:spcBef>
            </a:pPr>
            <a:r>
              <a:rPr lang="en-US" sz="2400" dirty="0" smtClean="0"/>
              <a:t>Effective communication to on-site relief organizations of persons</a:t>
            </a:r>
          </a:p>
          <a:p>
            <a:endParaRPr lang="en-US" dirty="0" smtClean="0"/>
          </a:p>
          <a:p>
            <a:endParaRPr lang="en-US" dirty="0" smtClean="0"/>
          </a:p>
          <a:p>
            <a:endParaRPr lang="en-US" dirty="0"/>
          </a:p>
        </p:txBody>
      </p:sp>
    </p:spTree>
    <p:extLst>
      <p:ext uri="{BB962C8B-B14F-4D97-AF65-F5344CB8AC3E}">
        <p14:creationId xmlns:p14="http://schemas.microsoft.com/office/powerpoint/2010/main" val="2737724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role of a governor?</a:t>
            </a:r>
            <a:br>
              <a:rPr lang="en-US" dirty="0" smtClean="0"/>
            </a:br>
            <a:r>
              <a:rPr lang="en-US" dirty="0" smtClean="0"/>
              <a:t>$130,273 annually</a:t>
            </a:r>
            <a:endParaRPr lang="en-US" dirty="0"/>
          </a:p>
        </p:txBody>
      </p:sp>
      <p:sp>
        <p:nvSpPr>
          <p:cNvPr id="3" name="Text Placeholder 2"/>
          <p:cNvSpPr>
            <a:spLocks noGrp="1"/>
          </p:cNvSpPr>
          <p:nvPr>
            <p:ph type="body" idx="1"/>
          </p:nvPr>
        </p:nvSpPr>
        <p:spPr>
          <a:xfrm>
            <a:off x="1030050" y="2001301"/>
            <a:ext cx="4873474" cy="679994"/>
          </a:xfrm>
        </p:spPr>
        <p:txBody>
          <a:bodyPr/>
          <a:lstStyle/>
          <a:p>
            <a:r>
              <a:rPr lang="en-US" dirty="0" smtClean="0"/>
              <a:t>requirements</a:t>
            </a:r>
            <a:endParaRPr lang="en-US" dirty="0"/>
          </a:p>
        </p:txBody>
      </p:sp>
      <p:sp>
        <p:nvSpPr>
          <p:cNvPr id="4" name="Content Placeholder 3"/>
          <p:cNvSpPr>
            <a:spLocks noGrp="1"/>
          </p:cNvSpPr>
          <p:nvPr>
            <p:ph sz="quarter" idx="13"/>
          </p:nvPr>
        </p:nvSpPr>
        <p:spPr>
          <a:xfrm>
            <a:off x="913774" y="2681296"/>
            <a:ext cx="5106027" cy="3957248"/>
          </a:xfrm>
        </p:spPr>
        <p:txBody>
          <a:bodyPr>
            <a:normAutofit/>
          </a:bodyPr>
          <a:lstStyle/>
          <a:p>
            <a:pPr>
              <a:lnSpc>
                <a:spcPct val="100000"/>
              </a:lnSpc>
              <a:spcBef>
                <a:spcPts val="0"/>
              </a:spcBef>
            </a:pPr>
            <a:r>
              <a:rPr lang="en-US" sz="2500" dirty="0" smtClean="0"/>
              <a:t>30 </a:t>
            </a:r>
            <a:r>
              <a:rPr lang="en-US" sz="2500" dirty="0" err="1" smtClean="0"/>
              <a:t>yrs</a:t>
            </a:r>
            <a:r>
              <a:rPr lang="en-US" sz="2500" dirty="0" smtClean="0"/>
              <a:t> of age</a:t>
            </a:r>
          </a:p>
          <a:p>
            <a:pPr>
              <a:lnSpc>
                <a:spcPct val="100000"/>
              </a:lnSpc>
              <a:spcBef>
                <a:spcPts val="0"/>
              </a:spcBef>
            </a:pPr>
            <a:r>
              <a:rPr lang="en-US" sz="2500" dirty="0" smtClean="0"/>
              <a:t>Lived in state for 7 </a:t>
            </a:r>
            <a:r>
              <a:rPr lang="en-US" sz="2500" dirty="0" err="1" smtClean="0"/>
              <a:t>yrs</a:t>
            </a:r>
            <a:r>
              <a:rPr lang="en-US" sz="2500" dirty="0" smtClean="0"/>
              <a:t> prior to the election</a:t>
            </a:r>
          </a:p>
          <a:p>
            <a:pPr>
              <a:lnSpc>
                <a:spcPct val="100000"/>
              </a:lnSpc>
              <a:spcBef>
                <a:spcPts val="0"/>
              </a:spcBef>
            </a:pPr>
            <a:r>
              <a:rPr lang="en-US" sz="2500" dirty="0" err="1" smtClean="0"/>
              <a:t>Fl</a:t>
            </a:r>
            <a:r>
              <a:rPr lang="en-US" sz="2500" dirty="0" smtClean="0"/>
              <a:t> ( </a:t>
            </a:r>
            <a:r>
              <a:rPr lang="en-US" sz="2500" dirty="0" err="1" smtClean="0"/>
              <a:t>gov</a:t>
            </a:r>
            <a:r>
              <a:rPr lang="en-US" sz="2500" dirty="0" smtClean="0"/>
              <a:t> and lt.gov ) run together – same as </a:t>
            </a:r>
            <a:r>
              <a:rPr lang="en-US" sz="2500" dirty="0" err="1" smtClean="0"/>
              <a:t>potus</a:t>
            </a:r>
            <a:r>
              <a:rPr lang="en-US" sz="2500" dirty="0" smtClean="0"/>
              <a:t> and </a:t>
            </a:r>
            <a:r>
              <a:rPr lang="en-US" sz="2500" dirty="0" err="1" smtClean="0"/>
              <a:t>vp</a:t>
            </a:r>
            <a:r>
              <a:rPr lang="en-US" sz="2500" dirty="0" smtClean="0"/>
              <a:t> ( general elections)</a:t>
            </a:r>
          </a:p>
          <a:p>
            <a:pPr>
              <a:lnSpc>
                <a:spcPct val="100000"/>
              </a:lnSpc>
              <a:spcBef>
                <a:spcPts val="0"/>
              </a:spcBef>
            </a:pPr>
            <a:r>
              <a:rPr lang="en-US" sz="2500" dirty="0" smtClean="0"/>
              <a:t>4 year terms if elected, 2 term limit gov. only( same as </a:t>
            </a:r>
            <a:r>
              <a:rPr lang="en-US" sz="2500" dirty="0" err="1" smtClean="0"/>
              <a:t>potus</a:t>
            </a:r>
            <a:r>
              <a:rPr lang="en-US" sz="2500" dirty="0" smtClean="0"/>
              <a:t>)</a:t>
            </a:r>
          </a:p>
          <a:p>
            <a:pPr>
              <a:lnSpc>
                <a:spcPct val="100000"/>
              </a:lnSpc>
              <a:spcBef>
                <a:spcPts val="0"/>
              </a:spcBef>
            </a:pPr>
            <a:r>
              <a:rPr lang="en-US" sz="2500" dirty="0" smtClean="0"/>
              <a:t>Us citizenship</a:t>
            </a:r>
            <a:endParaRPr lang="en-US" sz="2500" dirty="0"/>
          </a:p>
        </p:txBody>
      </p:sp>
      <p:sp>
        <p:nvSpPr>
          <p:cNvPr id="5" name="Text Placeholder 4"/>
          <p:cNvSpPr>
            <a:spLocks noGrp="1"/>
          </p:cNvSpPr>
          <p:nvPr>
            <p:ph type="body" sz="quarter" idx="3"/>
          </p:nvPr>
        </p:nvSpPr>
        <p:spPr/>
        <p:txBody>
          <a:bodyPr/>
          <a:lstStyle/>
          <a:p>
            <a:r>
              <a:rPr lang="en-US" dirty="0" smtClean="0"/>
              <a:t>Roles</a:t>
            </a:r>
          </a:p>
          <a:p>
            <a:endParaRPr lang="en-US" dirty="0"/>
          </a:p>
        </p:txBody>
      </p:sp>
      <p:sp>
        <p:nvSpPr>
          <p:cNvPr id="6" name="Content Placeholder 5"/>
          <p:cNvSpPr>
            <a:spLocks noGrp="1"/>
          </p:cNvSpPr>
          <p:nvPr>
            <p:ph sz="quarter" idx="14"/>
          </p:nvPr>
        </p:nvSpPr>
        <p:spPr>
          <a:xfrm>
            <a:off x="6172825" y="2711015"/>
            <a:ext cx="5105401" cy="3708073"/>
          </a:xfrm>
        </p:spPr>
        <p:txBody>
          <a:bodyPr>
            <a:noAutofit/>
          </a:bodyPr>
          <a:lstStyle/>
          <a:p>
            <a:pPr>
              <a:lnSpc>
                <a:spcPct val="100000"/>
              </a:lnSpc>
              <a:spcBef>
                <a:spcPts val="0"/>
              </a:spcBef>
            </a:pPr>
            <a:r>
              <a:rPr lang="en-US" dirty="0" smtClean="0"/>
              <a:t>Implementing state laws</a:t>
            </a:r>
          </a:p>
          <a:p>
            <a:pPr>
              <a:lnSpc>
                <a:spcPct val="100000"/>
              </a:lnSpc>
              <a:spcBef>
                <a:spcPts val="0"/>
              </a:spcBef>
            </a:pPr>
            <a:r>
              <a:rPr lang="en-US" dirty="0" smtClean="0"/>
              <a:t>Overseeing state operations</a:t>
            </a:r>
          </a:p>
          <a:p>
            <a:pPr>
              <a:lnSpc>
                <a:spcPct val="100000"/>
              </a:lnSpc>
              <a:spcBef>
                <a:spcPts val="0"/>
              </a:spcBef>
            </a:pPr>
            <a:r>
              <a:rPr lang="en-US" dirty="0" smtClean="0"/>
              <a:t>Implement and revise policies and programs</a:t>
            </a:r>
          </a:p>
          <a:p>
            <a:pPr>
              <a:lnSpc>
                <a:spcPct val="100000"/>
              </a:lnSpc>
              <a:spcBef>
                <a:spcPts val="0"/>
              </a:spcBef>
            </a:pPr>
            <a:r>
              <a:rPr lang="en-US" dirty="0" smtClean="0"/>
              <a:t>Work with state depts. And agencies</a:t>
            </a:r>
          </a:p>
          <a:p>
            <a:pPr>
              <a:lnSpc>
                <a:spcPct val="100000"/>
              </a:lnSpc>
              <a:spcBef>
                <a:spcPts val="0"/>
              </a:spcBef>
            </a:pPr>
            <a:r>
              <a:rPr lang="en-US" dirty="0" smtClean="0"/>
              <a:t>Grant </a:t>
            </a:r>
            <a:r>
              <a:rPr lang="en-US" u="sng" dirty="0" smtClean="0"/>
              <a:t>reprieve, commute, and pardon</a:t>
            </a:r>
          </a:p>
          <a:p>
            <a:pPr>
              <a:lnSpc>
                <a:spcPct val="100000"/>
              </a:lnSpc>
              <a:spcBef>
                <a:spcPts val="0"/>
              </a:spcBef>
            </a:pPr>
            <a:r>
              <a:rPr lang="en-US" dirty="0" smtClean="0"/>
              <a:t>Use line-item veto</a:t>
            </a:r>
          </a:p>
          <a:p>
            <a:pPr>
              <a:lnSpc>
                <a:spcPct val="100000"/>
              </a:lnSpc>
              <a:spcBef>
                <a:spcPts val="0"/>
              </a:spcBef>
            </a:pPr>
            <a:r>
              <a:rPr lang="en-US" dirty="0" smtClean="0"/>
              <a:t>Reprieve</a:t>
            </a:r>
          </a:p>
          <a:p>
            <a:pPr>
              <a:lnSpc>
                <a:spcPct val="100000"/>
              </a:lnSpc>
              <a:spcBef>
                <a:spcPts val="0"/>
              </a:spcBef>
            </a:pPr>
            <a:r>
              <a:rPr lang="en-US" dirty="0" smtClean="0"/>
              <a:t>Daily operations of the state during normalcy and emergency preparedness</a:t>
            </a:r>
            <a:endParaRPr lang="en-US" dirty="0"/>
          </a:p>
        </p:txBody>
      </p:sp>
    </p:spTree>
    <p:extLst>
      <p:ext uri="{BB962C8B-B14F-4D97-AF65-F5344CB8AC3E}">
        <p14:creationId xmlns:p14="http://schemas.microsoft.com/office/powerpoint/2010/main" val="2270987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Governor’s press briefing</a:t>
            </a:r>
            <a:endParaRPr lang="en-US" dirty="0"/>
          </a:p>
        </p:txBody>
      </p:sp>
      <p:sp>
        <p:nvSpPr>
          <p:cNvPr id="3" name="Content Placeholder 2"/>
          <p:cNvSpPr>
            <a:spLocks noGrp="1"/>
          </p:cNvSpPr>
          <p:nvPr>
            <p:ph sz="quarter" idx="13"/>
          </p:nvPr>
        </p:nvSpPr>
        <p:spPr>
          <a:xfrm>
            <a:off x="914400" y="2421956"/>
            <a:ext cx="10363826" cy="3424107"/>
          </a:xfrm>
        </p:spPr>
        <p:txBody>
          <a:bodyPr/>
          <a:lstStyle/>
          <a:p>
            <a:pPr marL="0" indent="0" algn="ctr">
              <a:buNone/>
            </a:pPr>
            <a:r>
              <a:rPr lang="en-US" sz="3200" dirty="0" smtClean="0"/>
              <a:t>See </a:t>
            </a:r>
            <a:r>
              <a:rPr lang="en-US" sz="3200" dirty="0" err="1" smtClean="0"/>
              <a:t>mrs.</a:t>
            </a:r>
            <a:r>
              <a:rPr lang="en-US" sz="3200" dirty="0" smtClean="0"/>
              <a:t> Tomlinson’s </a:t>
            </a:r>
            <a:r>
              <a:rPr lang="en-US" sz="3200" dirty="0" err="1" smtClean="0"/>
              <a:t>Youtube</a:t>
            </a:r>
            <a:r>
              <a:rPr lang="en-US" sz="3200" dirty="0" smtClean="0"/>
              <a:t> channel</a:t>
            </a:r>
            <a:endParaRPr lang="en-US" sz="3200" dirty="0"/>
          </a:p>
          <a:p>
            <a:pPr marL="0" indent="0" algn="ctr">
              <a:buNone/>
            </a:pPr>
            <a:r>
              <a:rPr lang="en-US" sz="3200" dirty="0" smtClean="0"/>
              <a:t>Unit 2 </a:t>
            </a:r>
          </a:p>
          <a:p>
            <a:pPr marL="0" indent="0" algn="ctr">
              <a:buNone/>
            </a:pPr>
            <a:r>
              <a:rPr lang="en-US" sz="3200" b="1" dirty="0"/>
              <a:t>Governor Christie Press Briefing In Pompton Lakes On Hurricane Sandy </a:t>
            </a:r>
          </a:p>
          <a:p>
            <a:pPr marL="0" indent="0">
              <a:buNone/>
            </a:pPr>
            <a:endParaRPr lang="en-US" dirty="0"/>
          </a:p>
        </p:txBody>
      </p:sp>
    </p:spTree>
    <p:extLst>
      <p:ext uri="{BB962C8B-B14F-4D97-AF65-F5344CB8AC3E}">
        <p14:creationId xmlns:p14="http://schemas.microsoft.com/office/powerpoint/2010/main" val="729723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13775" y="618517"/>
            <a:ext cx="10364451" cy="661643"/>
          </a:xfrm>
        </p:spPr>
        <p:txBody>
          <a:bodyPr/>
          <a:lstStyle/>
          <a:p>
            <a:r>
              <a:rPr lang="en-US" dirty="0" smtClean="0"/>
              <a:t>What is red tape?</a:t>
            </a:r>
            <a:endParaRPr lang="en-US" dirty="0"/>
          </a:p>
        </p:txBody>
      </p:sp>
      <p:pic>
        <p:nvPicPr>
          <p:cNvPr id="9" name="Picture 4" descr="http://www.cartoonistgroup.com/properties/beetlebailey/art_images/cg5306dc832be38.jpg"/>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676656" y="1575314"/>
            <a:ext cx="10040111" cy="47638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1768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2576" y="327379"/>
            <a:ext cx="9133335" cy="688622"/>
          </a:xfrm>
        </p:spPr>
        <p:txBody>
          <a:bodyPr>
            <a:normAutofit fontScale="90000"/>
          </a:bodyPr>
          <a:lstStyle/>
          <a:p>
            <a:r>
              <a:rPr lang="en-US" dirty="0" smtClean="0"/>
              <a:t>Analyzing the graph below, what trends are you able to uncover regarding money issued to states?</a:t>
            </a:r>
            <a:endParaRPr lang="en-US" dirty="0"/>
          </a:p>
        </p:txBody>
      </p:sp>
      <p:pic>
        <p:nvPicPr>
          <p:cNvPr id="1026" name="Picture 2" descr="http://object.cato.org/sites/cato.org/files/wp-content/uploads/201210_blog_dehaven311.jpg"/>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752065" y="1412904"/>
            <a:ext cx="11123846" cy="5143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05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According to the </a:t>
            </a:r>
            <a:r>
              <a:rPr lang="en-US" dirty="0" err="1" smtClean="0"/>
              <a:t>cato</a:t>
            </a:r>
            <a:r>
              <a:rPr lang="en-US" dirty="0" smtClean="0"/>
              <a:t> institute study by </a:t>
            </a:r>
            <a:r>
              <a:rPr lang="en-US" dirty="0" err="1" smtClean="0"/>
              <a:t>garrett</a:t>
            </a:r>
            <a:r>
              <a:rPr lang="en-US" dirty="0" smtClean="0"/>
              <a:t> and </a:t>
            </a:r>
            <a:r>
              <a:rPr lang="en-US" dirty="0" err="1" smtClean="0"/>
              <a:t>sobel</a:t>
            </a:r>
            <a:r>
              <a:rPr lang="en-US" dirty="0" smtClean="0"/>
              <a:t>…</a:t>
            </a:r>
            <a:endParaRPr lang="en-US" dirty="0"/>
          </a:p>
        </p:txBody>
      </p:sp>
      <p:sp>
        <p:nvSpPr>
          <p:cNvPr id="3" name="Content Placeholder 2"/>
          <p:cNvSpPr>
            <a:spLocks noGrp="1"/>
          </p:cNvSpPr>
          <p:nvPr>
            <p:ph sz="quarter" idx="13"/>
          </p:nvPr>
        </p:nvSpPr>
        <p:spPr/>
        <p:txBody>
          <a:bodyPr>
            <a:normAutofit/>
          </a:bodyPr>
          <a:lstStyle/>
          <a:p>
            <a:pPr>
              <a:lnSpc>
                <a:spcPct val="100000"/>
              </a:lnSpc>
              <a:spcBef>
                <a:spcPts val="0"/>
              </a:spcBef>
            </a:pPr>
            <a:r>
              <a:rPr lang="en-US" sz="2400" dirty="0" smtClean="0"/>
              <a:t>Every state representative who sits on the disaster relief oversight committee receives ______ million in additional funding when a disaster is declared</a:t>
            </a:r>
          </a:p>
          <a:p>
            <a:pPr lvl="1">
              <a:lnSpc>
                <a:spcPct val="100000"/>
              </a:lnSpc>
              <a:spcBef>
                <a:spcPts val="0"/>
              </a:spcBef>
            </a:pPr>
            <a:r>
              <a:rPr lang="en-US" sz="2400" dirty="0" smtClean="0"/>
              <a:t>Many say it is often related by politics rather than by need of the actual state.</a:t>
            </a:r>
          </a:p>
          <a:p>
            <a:pPr lvl="1">
              <a:lnSpc>
                <a:spcPct val="100000"/>
              </a:lnSpc>
              <a:spcBef>
                <a:spcPts val="0"/>
              </a:spcBef>
            </a:pPr>
            <a:r>
              <a:rPr lang="en-US" sz="2400" dirty="0" smtClean="0"/>
              <a:t>Most declarations are for rain, snow, and mundane weather events.</a:t>
            </a:r>
          </a:p>
          <a:p>
            <a:pPr lvl="1">
              <a:lnSpc>
                <a:spcPct val="100000"/>
              </a:lnSpc>
              <a:spcBef>
                <a:spcPts val="0"/>
              </a:spcBef>
            </a:pPr>
            <a:endParaRPr lang="en-US" sz="2400" dirty="0"/>
          </a:p>
          <a:p>
            <a:pPr marL="457200" lvl="1" indent="0" algn="r">
              <a:lnSpc>
                <a:spcPct val="100000"/>
              </a:lnSpc>
              <a:spcBef>
                <a:spcPts val="0"/>
              </a:spcBef>
              <a:buNone/>
            </a:pPr>
            <a:r>
              <a:rPr lang="en-US" sz="2400" dirty="0" smtClean="0"/>
              <a:t>Cato institute, 2012</a:t>
            </a:r>
            <a:endParaRPr lang="en-US" sz="2400" dirty="0"/>
          </a:p>
        </p:txBody>
      </p:sp>
    </p:spTree>
    <p:extLst>
      <p:ext uri="{BB962C8B-B14F-4D97-AF65-F5344CB8AC3E}">
        <p14:creationId xmlns:p14="http://schemas.microsoft.com/office/powerpoint/2010/main" val="2682389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668416"/>
          </a:xfrm>
        </p:spPr>
        <p:txBody>
          <a:bodyPr/>
          <a:lstStyle/>
          <a:p>
            <a:r>
              <a:rPr lang="en-US" dirty="0" smtClean="0"/>
              <a:t>What trends can you potentially identify?</a:t>
            </a:r>
            <a:endParaRPr lang="en-US" dirty="0"/>
          </a:p>
        </p:txBody>
      </p:sp>
      <p:sp>
        <p:nvSpPr>
          <p:cNvPr id="3" name="Content Placeholder 2"/>
          <p:cNvSpPr>
            <a:spLocks noGrp="1"/>
          </p:cNvSpPr>
          <p:nvPr>
            <p:ph sz="quarter" idx="13"/>
          </p:nvPr>
        </p:nvSpPr>
        <p:spPr>
          <a:xfrm>
            <a:off x="733152" y="1467557"/>
            <a:ext cx="10363826" cy="4876799"/>
          </a:xfrm>
        </p:spPr>
        <p:txBody>
          <a:bodyPr>
            <a:normAutofit fontScale="62500" lnSpcReduction="20000"/>
          </a:bodyPr>
          <a:lstStyle/>
          <a:p>
            <a:pPr fontAlgn="base">
              <a:spcBef>
                <a:spcPts val="0"/>
              </a:spcBef>
            </a:pPr>
            <a:r>
              <a:rPr lang="en-US" sz="2600" dirty="0">
                <a:latin typeface="Arial" panose="020B0604020202020204" pitchFamily="34" charset="0"/>
                <a:cs typeface="Arial" panose="020B0604020202020204" pitchFamily="34" charset="0"/>
              </a:rPr>
              <a:t>After examining all disasters from 1991 to 1999, a comprehensive study by Garrett and Sobel found that states politically important to the president in his reelection bid have a significantly higher rate of disaster declaration. Recent data confirm the continuation of this political manipulation. </a:t>
            </a:r>
            <a:endParaRPr lang="en-US" sz="2600" dirty="0" smtClean="0">
              <a:latin typeface="Arial" panose="020B0604020202020204" pitchFamily="34" charset="0"/>
              <a:cs typeface="Arial" panose="020B0604020202020204" pitchFamily="34" charset="0"/>
            </a:endParaRPr>
          </a:p>
          <a:p>
            <a:pPr fontAlgn="base">
              <a:spcBef>
                <a:spcPts val="0"/>
              </a:spcBef>
            </a:pPr>
            <a:endParaRPr lang="en-US" sz="2600" dirty="0">
              <a:latin typeface="Arial" panose="020B0604020202020204" pitchFamily="34" charset="0"/>
              <a:cs typeface="Arial" panose="020B0604020202020204" pitchFamily="34" charset="0"/>
            </a:endParaRPr>
          </a:p>
          <a:p>
            <a:pPr fontAlgn="base">
              <a:spcBef>
                <a:spcPts val="0"/>
              </a:spcBef>
            </a:pPr>
            <a:r>
              <a:rPr lang="en-US" sz="2600" dirty="0" smtClean="0">
                <a:latin typeface="Arial" panose="020B0604020202020204" pitchFamily="34" charset="0"/>
                <a:cs typeface="Arial" panose="020B0604020202020204" pitchFamily="34" charset="0"/>
              </a:rPr>
              <a:t>In </a:t>
            </a:r>
            <a:r>
              <a:rPr lang="en-US" sz="2600" dirty="0">
                <a:latin typeface="Arial" panose="020B0604020202020204" pitchFamily="34" charset="0"/>
                <a:cs typeface="Arial" panose="020B0604020202020204" pitchFamily="34" charset="0"/>
              </a:rPr>
              <a:t>1996, when Bill Clinton was up for reelection, he set a record by declaring the largest number of major disasters in history: 75. Unsurprisingly, the second-highest year for disasters in history was 2004, George W. Bush’s reelection year, when he declared 68. Ninety percent of the increase in disasters declared between 2003 (a nonelection year) and 2004 were in the 12 battleground states where the election was decided by 5 percent or less</a:t>
            </a:r>
            <a:r>
              <a:rPr lang="en-US" sz="2600" dirty="0" smtClean="0">
                <a:latin typeface="Arial" panose="020B0604020202020204" pitchFamily="34" charset="0"/>
                <a:cs typeface="Arial" panose="020B0604020202020204" pitchFamily="34" charset="0"/>
              </a:rPr>
              <a:t>.</a:t>
            </a:r>
          </a:p>
          <a:p>
            <a:pPr fontAlgn="base">
              <a:spcBef>
                <a:spcPts val="0"/>
              </a:spcBef>
            </a:pPr>
            <a:endParaRPr lang="en-US" sz="2600" dirty="0">
              <a:latin typeface="Arial" panose="020B0604020202020204" pitchFamily="34" charset="0"/>
              <a:cs typeface="Arial" panose="020B0604020202020204" pitchFamily="34" charset="0"/>
            </a:endParaRPr>
          </a:p>
          <a:p>
            <a:pPr fontAlgn="base">
              <a:spcBef>
                <a:spcPts val="0"/>
              </a:spcBef>
            </a:pPr>
            <a:r>
              <a:rPr lang="en-US" sz="2600" dirty="0">
                <a:latin typeface="Arial" panose="020B0604020202020204" pitchFamily="34" charset="0"/>
                <a:cs typeface="Arial" panose="020B0604020202020204" pitchFamily="34" charset="0"/>
              </a:rPr>
              <a:t>The year with the largest number of disasters declared during George H. W. Bush’s administration was also the year he was up for reelection, and this holds true for Ronald Reagan as well. Other striking individual examples abound, including a two-foot snowstorm in Ohio (a state that went for Bush), which netted that state disaster relief during the 2004 election year, while Wisconsin (a state that went for Kerry) was denied disaster relief in 2005 in the aftermath of a major tornado.</a:t>
            </a:r>
          </a:p>
          <a:p>
            <a:endParaRPr lang="en-US" dirty="0"/>
          </a:p>
        </p:txBody>
      </p:sp>
    </p:spTree>
    <p:extLst>
      <p:ext uri="{BB962C8B-B14F-4D97-AF65-F5344CB8AC3E}">
        <p14:creationId xmlns:p14="http://schemas.microsoft.com/office/powerpoint/2010/main" val="3669056703"/>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83</TotalTime>
  <Words>1002</Words>
  <Application>Microsoft Office PowerPoint</Application>
  <PresentationFormat>Widescreen</PresentationFormat>
  <Paragraphs>82</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Tw Cen MT</vt:lpstr>
      <vt:lpstr>Droplet</vt:lpstr>
      <vt:lpstr>Federalism Emergency management</vt:lpstr>
      <vt:lpstr>Today’s focus</vt:lpstr>
      <vt:lpstr>What is emergency management?</vt:lpstr>
      <vt:lpstr>What is the role of a governor? $130,273 annually</vt:lpstr>
      <vt:lpstr>Governor’s press briefing</vt:lpstr>
      <vt:lpstr>What is red tape?</vt:lpstr>
      <vt:lpstr>Analyzing the graph below, what trends are you able to uncover regarding money issued to states?</vt:lpstr>
      <vt:lpstr>According to the cato institute study by garrett and sobel…</vt:lpstr>
      <vt:lpstr>What trends can you potentially identify?</vt:lpstr>
      <vt:lpstr>How does red tape potentially impact the effectiveness of emergency management?</vt:lpstr>
      <vt:lpstr>How does red tape potentially impact the effectiveness of emergency management?</vt:lpstr>
      <vt:lpstr>What is the role of a disaster response committee?</vt:lpstr>
      <vt:lpstr>Considering our hurricane Matthew reading and this political cartoon, how might Haiti’s recover effect be impacted?</vt:lpstr>
      <vt:lpstr>What is fema exactly?</vt:lpstr>
      <vt:lpstr>Exit Slip</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Federalism Emergency management</dc:title>
  <dc:creator>Uta K. Harriatte</dc:creator>
  <cp:lastModifiedBy>Uta K. Harriatte</cp:lastModifiedBy>
  <cp:revision>9</cp:revision>
  <dcterms:created xsi:type="dcterms:W3CDTF">2016-10-05T11:35:50Z</dcterms:created>
  <dcterms:modified xsi:type="dcterms:W3CDTF">2016-10-05T12:59:50Z</dcterms:modified>
</cp:coreProperties>
</file>